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38" d="100"/>
          <a:sy n="38" d="100"/>
        </p:scale>
        <p:origin x="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85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723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902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4661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443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55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909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287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46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265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054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103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154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469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392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454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132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2800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65387-AB53-4267-B6D3-4DAA5F0426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Union divided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472BD3-B075-4D3B-B0CF-8F1599E37E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Civil War (1861-1865)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0EDEA8-557D-4F70-95B1-E734AEAA7027}"/>
              </a:ext>
            </a:extLst>
          </p:cNvPr>
          <p:cNvSpPr txBox="1"/>
          <p:nvPr/>
        </p:nvSpPr>
        <p:spPr>
          <a:xfrm>
            <a:off x="999067" y="711200"/>
            <a:ext cx="6265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 There ARE some actual photographs from the Civil War in this </a:t>
            </a:r>
            <a:r>
              <a:rPr lang="en-US" dirty="0" err="1"/>
              <a:t>powerpoint</a:t>
            </a:r>
            <a:r>
              <a:rPr lang="en-US" dirty="0"/>
              <a:t>.  The Civil War was the first war with this new technology.</a:t>
            </a:r>
          </a:p>
        </p:txBody>
      </p:sp>
    </p:spTree>
    <p:extLst>
      <p:ext uri="{BB962C8B-B14F-4D97-AF65-F5344CB8AC3E}">
        <p14:creationId xmlns:p14="http://schemas.microsoft.com/office/powerpoint/2010/main" val="3549923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959E4-59AE-44D8-BE03-2FCBFCE56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V. 1863 – The Tide turns to the North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5498D-B62F-48EF-8137-5239B378D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652530"/>
            <a:ext cx="8946541" cy="4595869"/>
          </a:xfrm>
        </p:spPr>
        <p:txBody>
          <a:bodyPr/>
          <a:lstStyle/>
          <a:p>
            <a:r>
              <a:rPr lang="en-US" sz="3200" dirty="0"/>
              <a:t>A) Emancipation Proclamation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730EB7-23BD-41F8-A884-A054E7ACE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79" y="0"/>
            <a:ext cx="11903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75001-E280-4B6A-8B13-94A6EB8E6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A) Emancipation Proclamation – </a:t>
            </a:r>
            <a:r>
              <a:rPr lang="en-US" sz="3200" dirty="0">
                <a:solidFill>
                  <a:srgbClr val="FFFF00"/>
                </a:solidFill>
              </a:rPr>
              <a:t>Copy and skip at least 1 line between each.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9224A-D806-423E-AE38-6DE94B227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9"/>
            <a:ext cx="8946541" cy="2644210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/>
              <a:t>1 – What was it?</a:t>
            </a:r>
          </a:p>
          <a:p>
            <a:r>
              <a:rPr lang="en-US" sz="3200" dirty="0"/>
              <a:t>2 – Who did it actually free?</a:t>
            </a:r>
          </a:p>
          <a:p>
            <a:r>
              <a:rPr lang="en-US" sz="3200" dirty="0"/>
              <a:t>3 – Moral Purpose?</a:t>
            </a:r>
          </a:p>
          <a:p>
            <a:r>
              <a:rPr lang="en-US" sz="3200" dirty="0"/>
              <a:t>4 – Impact on the Union Army?</a:t>
            </a:r>
          </a:p>
          <a:p>
            <a:r>
              <a:rPr lang="en-US" sz="3200" dirty="0"/>
              <a:t>5 – Impact on Southern Strategy (England)?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B26970-2FA1-4B01-A4EA-94CE4B7389FE}"/>
              </a:ext>
            </a:extLst>
          </p:cNvPr>
          <p:cNvSpPr txBox="1"/>
          <p:nvPr/>
        </p:nvSpPr>
        <p:spPr>
          <a:xfrm>
            <a:off x="1289785" y="4831882"/>
            <a:ext cx="87600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Video:  Kahn Academy  (see link below)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https://www.youtube.com/watch?v=fYXqj_UPsXg</a:t>
            </a:r>
          </a:p>
        </p:txBody>
      </p:sp>
    </p:spTree>
    <p:extLst>
      <p:ext uri="{BB962C8B-B14F-4D97-AF65-F5344CB8AC3E}">
        <p14:creationId xmlns:p14="http://schemas.microsoft.com/office/powerpoint/2010/main" val="1862278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2E03A-4482-4BF7-9F89-C72201C66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68424" cy="1400530"/>
          </a:xfrm>
        </p:spPr>
        <p:txBody>
          <a:bodyPr/>
          <a:lstStyle/>
          <a:p>
            <a:r>
              <a:rPr lang="en-US" dirty="0"/>
              <a:t>Hope you learned something from it!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454F8-955D-43FD-877A-C3D14D40D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4699EB-0D4E-43A4-9D5B-2EC60B3C2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18" y="1270862"/>
            <a:ext cx="5705383" cy="568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5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1056C-2F85-4594-BD39-735BB6FF4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900" dirty="0"/>
              <a:t>B) Union loses some battles but South runs out of time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1DA93-5860-48BE-8B00-FEF7A6F5B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1" y="2052214"/>
            <a:ext cx="4338409" cy="4196185"/>
          </a:xfrm>
        </p:spPr>
        <p:txBody>
          <a:bodyPr>
            <a:normAutofit fontScale="62500" lnSpcReduction="20000"/>
          </a:bodyPr>
          <a:lstStyle/>
          <a:p>
            <a:r>
              <a:rPr lang="en-US" sz="2600" dirty="0"/>
              <a:t>Runs out of supplies and men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Battle of Gettysburg (Lee invades Pennsylvania)</a:t>
            </a:r>
          </a:p>
          <a:p>
            <a:pPr marL="0" indent="0">
              <a:buNone/>
            </a:pPr>
            <a:r>
              <a:rPr lang="en-US" sz="2600" dirty="0"/>
              <a:t>        *Bloodiest Battle of the War</a:t>
            </a:r>
          </a:p>
          <a:p>
            <a:pPr marL="0" indent="0">
              <a:buNone/>
            </a:pPr>
            <a:r>
              <a:rPr lang="en-US" sz="2600" dirty="0"/>
              <a:t>        *48,000 Casualties</a:t>
            </a:r>
          </a:p>
          <a:p>
            <a:pPr marL="0" indent="0">
              <a:buNone/>
            </a:pPr>
            <a:r>
              <a:rPr lang="en-US" sz="2600" dirty="0"/>
              <a:t>        *Union Victory</a:t>
            </a:r>
          </a:p>
          <a:p>
            <a:endParaRPr lang="en-US" sz="2600" dirty="0"/>
          </a:p>
          <a:p>
            <a:endParaRPr lang="en-US" sz="2600" dirty="0"/>
          </a:p>
          <a:p>
            <a:r>
              <a:rPr lang="en-US" sz="2600" dirty="0"/>
              <a:t>Lincoln’s Gettysburg Address:</a:t>
            </a:r>
          </a:p>
          <a:p>
            <a:pPr marL="0" indent="0">
              <a:buNone/>
            </a:pPr>
            <a:r>
              <a:rPr lang="en-US" sz="2600" dirty="0"/>
              <a:t>(one of the shortest </a:t>
            </a:r>
            <a:r>
              <a:rPr lang="en-US" dirty="0"/>
              <a:t>and most famous speeches of all time)</a:t>
            </a:r>
          </a:p>
          <a:p>
            <a:r>
              <a:rPr lang="en-US" dirty="0"/>
              <a:t>TAKE A MOMENT TO READ IT ON THE NEXT SLIDE!</a:t>
            </a:r>
          </a:p>
          <a:p>
            <a:pPr marL="0" indent="0">
              <a:buNone/>
            </a:pPr>
            <a:r>
              <a:rPr lang="en-US" dirty="0"/>
              <a:t>        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05640D-1AD8-4555-BF43-05DD8F2A4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607" y="1482432"/>
            <a:ext cx="5769854" cy="48899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21C62B-F5A0-4B42-92CA-FF21613E1237}"/>
              </a:ext>
            </a:extLst>
          </p:cNvPr>
          <p:cNvSpPr/>
          <p:nvPr/>
        </p:nvSpPr>
        <p:spPr>
          <a:xfrm>
            <a:off x="8450981" y="1482432"/>
            <a:ext cx="1251284" cy="259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4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B5290-288D-4F55-B5ED-821A20414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1A962-5ACA-4139-BA09-EA6E63B4D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6638D7-E949-45D5-B9E1-DA730E8EE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12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5D1555-5304-4CEF-8703-986817E3E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659" y="-120721"/>
            <a:ext cx="12635317" cy="70994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0C07AD-571E-44AC-87AA-CF91B2677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64" y="-36484"/>
            <a:ext cx="12058436" cy="709345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8D1B238-9D8B-4BB9-9042-40EE07C006B5}"/>
              </a:ext>
            </a:extLst>
          </p:cNvPr>
          <p:cNvCxnSpPr/>
          <p:nvPr/>
        </p:nvCxnSpPr>
        <p:spPr>
          <a:xfrm flipH="1">
            <a:off x="5207267" y="654518"/>
            <a:ext cx="1126156" cy="180954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220EC28-F209-4E69-8395-0F763F36FFC7}"/>
              </a:ext>
            </a:extLst>
          </p:cNvPr>
          <p:cNvSpPr txBox="1"/>
          <p:nvPr/>
        </p:nvSpPr>
        <p:spPr>
          <a:xfrm>
            <a:off x="6333423" y="270933"/>
            <a:ext cx="4229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Lincoln in real photograph at Gettysburg</a:t>
            </a:r>
          </a:p>
        </p:txBody>
      </p:sp>
    </p:spTree>
    <p:extLst>
      <p:ext uri="{BB962C8B-B14F-4D97-AF65-F5344CB8AC3E}">
        <p14:creationId xmlns:p14="http://schemas.microsoft.com/office/powerpoint/2010/main" val="93776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03CFD-212A-4D27-B7F8-7A66C6F75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VI) 1864/5 – North Dominates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120CB-9A1A-4342-B126-ACFC7F92B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306286"/>
            <a:ext cx="10081759" cy="4942113"/>
          </a:xfrm>
        </p:spPr>
        <p:txBody>
          <a:bodyPr>
            <a:normAutofit/>
          </a:bodyPr>
          <a:lstStyle/>
          <a:p>
            <a:r>
              <a:rPr lang="en-US" sz="2800" dirty="0"/>
              <a:t>A) South –</a:t>
            </a:r>
          </a:p>
          <a:p>
            <a:r>
              <a:rPr lang="en-US" sz="2800" dirty="0"/>
              <a:t>    Confederate Army –</a:t>
            </a:r>
          </a:p>
          <a:p>
            <a:r>
              <a:rPr lang="en-US" sz="2800" dirty="0"/>
              <a:t>B) Sherman’s March to the Sea “Scorched Earth Policy”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8EF9A4-A5C0-4FC0-B18D-9AAE0FF6E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32" y="3004457"/>
            <a:ext cx="9390517" cy="367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9FD8B-B4E4-40E5-A40B-A04A42F84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381" y="629266"/>
            <a:ext cx="5298533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/>
              <a:t>TRIVIA TIME!!!!   What was General William T. Sherman’s Middle Name?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B32C2E-73B8-417F-BCF4-C87C599684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11"/>
          <a:stretch/>
        </p:blipFill>
        <p:spPr>
          <a:xfrm>
            <a:off x="-1" y="10"/>
            <a:ext cx="46346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518A2-8E56-4142-A1DC-235362120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1321" y="2438400"/>
            <a:ext cx="6695008" cy="3809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William </a:t>
            </a:r>
            <a:r>
              <a:rPr lang="en-US" sz="3600" u="sng" dirty="0"/>
              <a:t>Tecumseh</a:t>
            </a:r>
            <a:r>
              <a:rPr lang="en-US" sz="3600" dirty="0"/>
              <a:t> Sherman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ECFC32-79B8-4650-9026-158AD4F05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16" y="0"/>
            <a:ext cx="10248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9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75A2D-36F1-439F-AD46-158BCDC11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C) Lincoln – 1864 Election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7A1C52-23B2-437E-B8AC-40D04470AC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65" r="13948"/>
          <a:stretch/>
        </p:blipFill>
        <p:spPr>
          <a:xfrm>
            <a:off x="-2" y="10"/>
            <a:ext cx="6094407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CC6F7-593E-4014-8091-85965B2CA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107" y="2159306"/>
            <a:ext cx="4900163" cy="53681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D) Appomattox – Surrender of the Confederate army (April 1865)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E) 5 days later…</a:t>
            </a:r>
          </a:p>
        </p:txBody>
      </p:sp>
    </p:spTree>
    <p:extLst>
      <p:ext uri="{BB962C8B-B14F-4D97-AF65-F5344CB8AC3E}">
        <p14:creationId xmlns:p14="http://schemas.microsoft.com/office/powerpoint/2010/main" val="128518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6DE98-C781-40F9-8056-874D964CB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F) Lincoln’s Vice-President: Andrew Johnson become president.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E9B7E-2A81-46D0-AF62-08C5BE456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A23FAC-FD42-4CFF-A55E-F9EC8D0C1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1853248"/>
            <a:ext cx="10858500" cy="43951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FF3B00-B1B3-455E-88D6-CAA895D53DBF}"/>
              </a:ext>
            </a:extLst>
          </p:cNvPr>
          <p:cNvSpPr txBox="1"/>
          <p:nvPr/>
        </p:nvSpPr>
        <p:spPr>
          <a:xfrm>
            <a:off x="1322024" y="6334699"/>
            <a:ext cx="9408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Big Problem for AFTER the civil war…</a:t>
            </a:r>
          </a:p>
        </p:txBody>
      </p:sp>
    </p:spTree>
    <p:extLst>
      <p:ext uri="{BB962C8B-B14F-4D97-AF65-F5344CB8AC3E}">
        <p14:creationId xmlns:p14="http://schemas.microsoft.com/office/powerpoint/2010/main" val="2260775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D27BA-AFC5-47F1-8CF5-27CB21511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7A3AE-2B87-4818-81FD-A9D617E95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7E10F0-B897-4C1F-9B57-B48C310DA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D027FB-BB41-4339-9937-FAB5670F0362}"/>
              </a:ext>
            </a:extLst>
          </p:cNvPr>
          <p:cNvSpPr txBox="1"/>
          <p:nvPr/>
        </p:nvSpPr>
        <p:spPr>
          <a:xfrm>
            <a:off x="8392886" y="452718"/>
            <a:ext cx="3153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The End!</a:t>
            </a:r>
          </a:p>
        </p:txBody>
      </p:sp>
    </p:spTree>
    <p:extLst>
      <p:ext uri="{BB962C8B-B14F-4D97-AF65-F5344CB8AC3E}">
        <p14:creationId xmlns:p14="http://schemas.microsoft.com/office/powerpoint/2010/main" val="2049275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2C663-B5D2-4C2B-9B66-D8D999C1B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I. Summary of Causes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CC654-9C38-4BC1-AD85-92B11E177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A) Federal vs. States Rights/Control</a:t>
            </a:r>
          </a:p>
          <a:p>
            <a:r>
              <a:rPr lang="en-US" sz="3200" dirty="0"/>
              <a:t>B) Economics</a:t>
            </a:r>
          </a:p>
          <a:p>
            <a:r>
              <a:rPr lang="en-US" sz="3200" dirty="0"/>
              <a:t>C) Slavery</a:t>
            </a:r>
          </a:p>
          <a:p>
            <a:r>
              <a:rPr lang="en-US" sz="3200" dirty="0"/>
              <a:t>D) Anticipation</a:t>
            </a:r>
          </a:p>
          <a:p>
            <a:r>
              <a:rPr lang="en-US" sz="3200" dirty="0"/>
              <a:t>E) Most thought</a:t>
            </a:r>
          </a:p>
          <a:p>
            <a:pPr marL="0" indent="0">
              <a:buNone/>
            </a:pPr>
            <a:r>
              <a:rPr lang="en-US" sz="3200" dirty="0"/>
              <a:t>It would be over</a:t>
            </a:r>
          </a:p>
          <a:p>
            <a:pPr marL="0" indent="0">
              <a:buNone/>
            </a:pPr>
            <a:r>
              <a:rPr lang="en-US" sz="3200" dirty="0"/>
              <a:t>Quickly!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987729-5876-4B32-9451-63394A269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344" y="2876764"/>
            <a:ext cx="6828712" cy="364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2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F8F19F-F869-4706-999C-516776304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72" y="629266"/>
            <a:ext cx="4991527" cy="1622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solidFill>
                  <a:srgbClr val="EBEBEB"/>
                </a:solidFill>
              </a:rPr>
              <a:t>II. Advantage….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B2BBE-B70D-4966-B14E-6ADB3294D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057400"/>
            <a:ext cx="4166509" cy="4166419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>
                <a:solidFill>
                  <a:srgbClr val="EBEBEB"/>
                </a:solidFill>
              </a:rPr>
              <a:t>A) North</a:t>
            </a:r>
          </a:p>
          <a:p>
            <a:r>
              <a:rPr lang="en-US" sz="4000" dirty="0">
                <a:solidFill>
                  <a:srgbClr val="EBEBEB"/>
                </a:solidFill>
              </a:rPr>
              <a:t>B) South</a:t>
            </a:r>
          </a:p>
          <a:p>
            <a:endParaRPr lang="en-US" sz="4000" dirty="0">
              <a:solidFill>
                <a:srgbClr val="EBEBEB"/>
              </a:solidFill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EBEBEB"/>
                </a:solidFill>
              </a:rPr>
              <a:t>*Could you write about WHY the north won the war?</a:t>
            </a: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26C04EF-6428-472D-B316-74A19385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 5">
            <a:extLst>
              <a:ext uri="{FF2B5EF4-FFF2-40B4-BE49-F238E27FC236}">
                <a16:creationId xmlns:a16="http://schemas.microsoft.com/office/drawing/2014/main" id="{AE50896D-AACB-4C0A-855D-ECEFB4A0D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CCBD66-55A5-4D9A-B3B6-5DD078393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992" y="648443"/>
            <a:ext cx="5449889" cy="5561111"/>
          </a:xfrm>
          <a:prstGeom prst="rect">
            <a:avLst/>
          </a:prstGeom>
          <a:effectLst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6070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EBD98-F56D-412E-8902-FD11A1745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7"/>
            <a:ext cx="9404723" cy="1931253"/>
          </a:xfrm>
        </p:spPr>
        <p:txBody>
          <a:bodyPr/>
          <a:lstStyle/>
          <a:p>
            <a:r>
              <a:rPr lang="en-US" sz="5400" dirty="0"/>
              <a:t>III. War Aims and Strategies</a:t>
            </a:r>
            <a:br>
              <a:rPr lang="en-US" sz="5400" dirty="0"/>
            </a:br>
            <a:r>
              <a:rPr lang="en-US" sz="5400" dirty="0"/>
              <a:t>A) Lincoln and the North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53FA9-AA36-4C7B-8E51-C56B89643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7F7715-190E-4012-A8B1-D2A954796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29" y="2052918"/>
            <a:ext cx="11544300" cy="731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85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C71CA-245E-438D-BBF0-7FEE1E6BB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133C-9D5F-4C98-9321-59406B255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452718"/>
            <a:ext cx="8946541" cy="5795681"/>
          </a:xfrm>
        </p:spPr>
        <p:txBody>
          <a:bodyPr>
            <a:normAutofit/>
          </a:bodyPr>
          <a:lstStyle/>
          <a:p>
            <a:r>
              <a:rPr lang="en-US" sz="4000" dirty="0"/>
              <a:t>B) Confederacy did  have… COTTON! And some really great generals.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30ACAD-955A-49E1-A3AF-C2BD40540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7" y="2386738"/>
            <a:ext cx="11283042" cy="476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4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583E7-F0B8-446B-ADB8-B6C392BC5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2" y="629266"/>
            <a:ext cx="4308108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b="1" dirty="0"/>
              <a:t>C) Bull Run</a:t>
            </a:r>
            <a:br>
              <a:rPr lang="en-US" sz="4400" b="1" dirty="0"/>
            </a:br>
            <a:r>
              <a:rPr lang="en-US" sz="4400" b="1" dirty="0"/>
              <a:t>(1</a:t>
            </a:r>
            <a:r>
              <a:rPr lang="en-US" sz="4400" b="1" baseline="30000" dirty="0"/>
              <a:t>st</a:t>
            </a:r>
            <a:r>
              <a:rPr lang="en-US" sz="4400" b="1" dirty="0"/>
              <a:t> real battle)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34C345-B385-4048-B495-58F9C36064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6" r="14076"/>
          <a:stretch/>
        </p:blipFill>
        <p:spPr>
          <a:xfrm>
            <a:off x="4897464" y="10"/>
            <a:ext cx="7297346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8CB4A-009C-402A-AC2A-AAD232580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3" y="2438400"/>
            <a:ext cx="4308108" cy="3809999"/>
          </a:xfrm>
        </p:spPr>
        <p:txBody>
          <a:bodyPr>
            <a:normAutofit fontScale="92500"/>
          </a:bodyPr>
          <a:lstStyle/>
          <a:p>
            <a:r>
              <a:rPr lang="en-US" sz="2600" dirty="0"/>
              <a:t>A) Union army attacks South.</a:t>
            </a:r>
          </a:p>
          <a:p>
            <a:r>
              <a:rPr lang="en-US" sz="2600" dirty="0"/>
              <a:t>B) Result.. Confederates win and keep winning (under the leadership of General Robert E. Lee)</a:t>
            </a:r>
          </a:p>
          <a:p>
            <a:endParaRPr lang="en-US" sz="2600" dirty="0"/>
          </a:p>
          <a:p>
            <a:r>
              <a:rPr lang="en-US" sz="2600" dirty="0"/>
              <a:t>Makes people realize the war will NOT end quickly.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7CF0A-6D41-4AD7-A7DA-DC3D59AD5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D) </a:t>
            </a:r>
            <a:r>
              <a:rPr lang="en-US" sz="6600" dirty="0"/>
              <a:t>Anaconda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651A3-5F11-4558-8AFC-299E9998C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0F384E-DCCC-45B9-A0F9-53C49F7E0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734786"/>
            <a:ext cx="10820400" cy="612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49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7FC8B-5FE2-4F34-995B-27B879B6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IV. 1862 – Critical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B153F-217B-40A9-B46C-8B045C37A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31" y="1410160"/>
            <a:ext cx="10316651" cy="4838240"/>
          </a:xfrm>
        </p:spPr>
        <p:txBody>
          <a:bodyPr/>
          <a:lstStyle/>
          <a:p>
            <a:r>
              <a:rPr lang="en-US" sz="3200" dirty="0"/>
              <a:t>A) Several Battles – no clear leader</a:t>
            </a:r>
          </a:p>
          <a:p>
            <a:r>
              <a:rPr lang="en-US" sz="3200" dirty="0"/>
              <a:t>B) Battle of Antietam – September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1FFB5C-06DF-4936-AA7A-291D1DCE27EF}"/>
              </a:ext>
            </a:extLst>
          </p:cNvPr>
          <p:cNvSpPr/>
          <p:nvPr/>
        </p:nvSpPr>
        <p:spPr>
          <a:xfrm>
            <a:off x="440675" y="2644170"/>
            <a:ext cx="60041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Forces of Union General George McClellan and the Confederate troops of General Robert E. Lee met in a daylong pitched battle. By its end, more than 23,000 soldiers had been killed or wounded.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29E7E9-DC4E-4427-829F-B4A0E4C89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70" y="3800819"/>
            <a:ext cx="7724717" cy="29415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5D41BF-DBCF-4142-AFA8-C1F33088E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280" y="242371"/>
            <a:ext cx="6312665" cy="681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20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D2706-09CC-4E0B-B0B2-3EDC5FBEF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71" y="452718"/>
            <a:ext cx="9787363" cy="1400530"/>
          </a:xfrm>
        </p:spPr>
        <p:txBody>
          <a:bodyPr/>
          <a:lstStyle/>
          <a:p>
            <a:r>
              <a:rPr lang="en-US" sz="4400" dirty="0">
                <a:solidFill>
                  <a:srgbClr val="FF0000"/>
                </a:solidFill>
              </a:rPr>
              <a:t>C) Problems on the Home Front</a:t>
            </a:r>
            <a:br>
              <a:rPr lang="en-US" sz="4400" dirty="0">
                <a:solidFill>
                  <a:srgbClr val="FF0000"/>
                </a:solidFill>
              </a:rPr>
            </a:br>
            <a:r>
              <a:rPr lang="en-US" sz="4400" dirty="0">
                <a:solidFill>
                  <a:srgbClr val="FF0000"/>
                </a:solidFill>
              </a:rPr>
              <a:t>(Review these if needed)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D3E71-0ACB-4211-83D0-823C682EE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340" y="2226282"/>
            <a:ext cx="4394105" cy="5014510"/>
          </a:xfrm>
        </p:spPr>
        <p:txBody>
          <a:bodyPr/>
          <a:lstStyle/>
          <a:p>
            <a:r>
              <a:rPr lang="en-US" sz="5400" b="1" dirty="0">
                <a:solidFill>
                  <a:schemeClr val="tx1">
                    <a:lumMod val="75000"/>
                  </a:schemeClr>
                </a:solidFill>
              </a:rPr>
              <a:t>1) South</a:t>
            </a:r>
          </a:p>
          <a:p>
            <a:r>
              <a:rPr lang="en-US" sz="3600" dirty="0">
                <a:solidFill>
                  <a:schemeClr val="tx1">
                    <a:lumMod val="75000"/>
                  </a:schemeClr>
                </a:solidFill>
              </a:rPr>
              <a:t>Conscription</a:t>
            </a:r>
          </a:p>
          <a:p>
            <a:r>
              <a:rPr lang="en-US" sz="3600" dirty="0">
                <a:solidFill>
                  <a:schemeClr val="tx1">
                    <a:lumMod val="75000"/>
                  </a:schemeClr>
                </a:solidFill>
              </a:rPr>
              <a:t>Income Tax</a:t>
            </a:r>
          </a:p>
          <a:p>
            <a:r>
              <a:rPr lang="en-US" sz="3600" dirty="0">
                <a:solidFill>
                  <a:schemeClr val="tx1">
                    <a:lumMod val="75000"/>
                  </a:schemeClr>
                </a:solidFill>
              </a:rPr>
              <a:t>Severe Shortages</a:t>
            </a:r>
          </a:p>
          <a:p>
            <a:r>
              <a:rPr lang="en-US" sz="3600" dirty="0">
                <a:solidFill>
                  <a:schemeClr val="tx1">
                    <a:lumMod val="75000"/>
                  </a:schemeClr>
                </a:solidFill>
              </a:rPr>
              <a:t>Deserters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02EE97-9465-484E-8330-9CCC7DA72555}"/>
              </a:ext>
            </a:extLst>
          </p:cNvPr>
          <p:cNvSpPr txBox="1"/>
          <p:nvPr/>
        </p:nvSpPr>
        <p:spPr>
          <a:xfrm>
            <a:off x="5717754" y="2501342"/>
            <a:ext cx="581690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F0"/>
                </a:solidFill>
              </a:rPr>
              <a:t>2) North</a:t>
            </a:r>
          </a:p>
          <a:p>
            <a:endParaRPr lang="en-US" dirty="0">
              <a:solidFill>
                <a:srgbClr val="00B0F0"/>
              </a:solidFill>
            </a:endParaRPr>
          </a:p>
          <a:p>
            <a:r>
              <a:rPr lang="en-US" sz="2400" dirty="0">
                <a:solidFill>
                  <a:srgbClr val="00B0F0"/>
                </a:solidFill>
              </a:rPr>
              <a:t>-Conscription + $300</a:t>
            </a:r>
          </a:p>
          <a:p>
            <a:r>
              <a:rPr lang="en-US" sz="2400" dirty="0">
                <a:solidFill>
                  <a:srgbClr val="00B0F0"/>
                </a:solidFill>
              </a:rPr>
              <a:t>-Income Tax</a:t>
            </a:r>
          </a:p>
          <a:p>
            <a:r>
              <a:rPr lang="en-US" sz="2400" dirty="0">
                <a:solidFill>
                  <a:srgbClr val="00B0F0"/>
                </a:solidFill>
              </a:rPr>
              <a:t>-Irish Immigrants and Draft Riots</a:t>
            </a:r>
          </a:p>
          <a:p>
            <a:r>
              <a:rPr lang="en-US" sz="2400" dirty="0">
                <a:solidFill>
                  <a:srgbClr val="00B0F0"/>
                </a:solidFill>
              </a:rPr>
              <a:t>-Copperheads (Northern Democrats)</a:t>
            </a:r>
          </a:p>
          <a:p>
            <a:r>
              <a:rPr lang="en-US" sz="2400" dirty="0">
                <a:solidFill>
                  <a:srgbClr val="00B0F0"/>
                </a:solidFill>
              </a:rPr>
              <a:t>-Lincoln expands his power:</a:t>
            </a:r>
          </a:p>
          <a:p>
            <a:r>
              <a:rPr lang="en-US" sz="2400" dirty="0">
                <a:solidFill>
                  <a:srgbClr val="00B0F0"/>
                </a:solidFill>
              </a:rPr>
              <a:t>  *martial law in Kentucky</a:t>
            </a:r>
          </a:p>
          <a:p>
            <a:r>
              <a:rPr lang="en-US" sz="2400" dirty="0">
                <a:solidFill>
                  <a:srgbClr val="00B0F0"/>
                </a:solidFill>
              </a:rPr>
              <a:t>  *”writ of habeas corpus” suspended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FF009D-BC5A-4BE9-B1C0-0FAB21CBA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4848" y="79684"/>
            <a:ext cx="3005865" cy="402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3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532</Words>
  <Application>Microsoft Office PowerPoint</Application>
  <PresentationFormat>Widescreen</PresentationFormat>
  <Paragraphs>83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Century Gothic</vt:lpstr>
      <vt:lpstr>Wingdings 3</vt:lpstr>
      <vt:lpstr>Ion</vt:lpstr>
      <vt:lpstr>Union divided</vt:lpstr>
      <vt:lpstr>I. Summary of Causes</vt:lpstr>
      <vt:lpstr>II. Advantage….</vt:lpstr>
      <vt:lpstr>III. War Aims and Strategies A) Lincoln and the North</vt:lpstr>
      <vt:lpstr>PowerPoint Presentation</vt:lpstr>
      <vt:lpstr>C) Bull Run (1st real battle)</vt:lpstr>
      <vt:lpstr>D) Anaconda Plan</vt:lpstr>
      <vt:lpstr>IV. 1862 – Critical Year</vt:lpstr>
      <vt:lpstr>C) Problems on the Home Front (Review these if needed)  </vt:lpstr>
      <vt:lpstr>V. 1863 – The Tide turns to the North</vt:lpstr>
      <vt:lpstr>A) Emancipation Proclamation – Copy and skip at least 1 line between each.</vt:lpstr>
      <vt:lpstr>Hope you learned something from it!</vt:lpstr>
      <vt:lpstr>B) Union loses some battles but South runs out of time </vt:lpstr>
      <vt:lpstr>PowerPoint Presentation</vt:lpstr>
      <vt:lpstr>VI) 1864/5 – North Dominates</vt:lpstr>
      <vt:lpstr>TRIVIA TIME!!!!   What was General William T. Sherman’s Middle Name?</vt:lpstr>
      <vt:lpstr>C) Lincoln – 1864 Election</vt:lpstr>
      <vt:lpstr>F) Lincoln’s Vice-President: Andrew Johnson become president.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Union divided</dc:title>
  <dc:creator>Cathy J. Williams</dc:creator>
  <cp:lastModifiedBy>Cathy J. Williams</cp:lastModifiedBy>
  <cp:revision>9</cp:revision>
  <dcterms:created xsi:type="dcterms:W3CDTF">2018-11-08T16:36:19Z</dcterms:created>
  <dcterms:modified xsi:type="dcterms:W3CDTF">2019-11-04T18:48:04Z</dcterms:modified>
</cp:coreProperties>
</file>